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2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634" y="7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487783-676C-1526-4F8B-5370B7EFD2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6D6B822-14A8-9026-371C-1ED75844BC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C8A3E4-1667-EAF4-C537-3FD4D891E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3A5FED-3777-3BDF-3BA4-A5DDB0466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BE109C-3013-61B9-ADCA-5636ED0AC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524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B2D8F9-93B3-FF24-1C0D-D58F25921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6210333-F173-2CAD-1CC7-68103ECDC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2DC5AA-EC5E-3E02-BD29-97A5D81A9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AA4F80-8923-8E64-B1EC-B5498BCDF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359727-D3EE-BF95-4319-6769534C1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809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FFD4990-2BE1-3931-593E-C482AD73B0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CACE5AD-6AFD-BA31-A3C3-B7A2E0D99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C979DC-225D-6D62-A96E-7E19BFE8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DD23AF-DB09-8AAE-8BED-33E96D52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95B001-1323-D40F-8CC0-6D8F04920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44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1494E0-2F2C-E103-08C8-86551DE53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F92F93-8C13-5D54-802C-772335FF0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3A4F82-6438-EDC2-8AF2-329F86AD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02F9F2-BDDB-9475-782C-E9EBC1E96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745FEE-47F3-3AEC-4098-D8B50984C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629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8E688B-0D17-8132-10F0-F9CB9AF2D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3EB4A9-BD56-74F6-97D2-DDEC186B9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8779FB-B007-70C4-61B1-69B2C44EC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A3CFAB-5788-A59A-9B15-FEF0347FC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B2AAB6-DD85-0E8A-96C7-3E1E4D4DA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0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EC8175-44EC-C7F3-5B04-F9B1740F3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9199B1-B2F3-D8E9-8C6C-FF6295CBE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85900C0-1FED-B525-C9B8-F31C484BB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865A2EB-6CD2-FF89-7855-31CBA4704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6650F4A-0CA9-DAD7-BE59-DE9E1F441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6A4DC51-A4FD-AC18-B193-6DF480C27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57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BFED59-572C-F83B-5F6C-96B91365D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307DBD-BADD-8EEB-799C-C527CB6DF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9988D7-8F78-5DF3-0F36-717059A67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30C3EFD-17CF-F333-2758-7163243463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1E5FBF1-F049-C0F9-DB2F-5B84FFDEBA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B345B9A-CE56-21A3-C76A-6536DC851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CFFF5BA-1107-7BE9-556D-2F96921BB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5A62D88-4208-A958-41AD-B65CB3FFA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04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EFC6D0-FDD3-9B67-B148-FE934694B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3DE149A-58D0-84DA-BB79-72528A40F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1E60F4-13E4-696B-98A2-642754EF3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9EE8234-0676-EECA-183E-F565F664A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483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7EBE0D1-B027-94DE-EAB4-0C9FC5A5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3BCF99E-EB4A-318F-B3CF-21970ABE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39412A-B089-3898-E43B-31D80E0E1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44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21055C-E9C7-E7E1-5B7F-5CA8F0ED6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0B8EB0-5237-6BFE-540B-3F8050908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1D8C4F-9886-4530-D17B-20E2ADBE09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192BA90-62E9-EA44-B856-78A389C30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6BC9900-05A4-1F95-5BAB-FBE9704CF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E96BBA0-C3E8-B305-17F7-115ED0427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62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FADAD7-0FAF-B9A5-B5C5-156B3836D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6CF7FA1-6E5B-4BF9-5493-DE9CF0B9FC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0EC6206-C67D-A890-601C-64FB82294F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6890E42-E24E-5EDE-DB5C-1345FEB59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5B9FD7-C23D-4A5F-BB68-900196669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DF4FEE-DA10-A9AF-A953-0B9326CD8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49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324753B-E327-3903-10F5-3150B1E5C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DACCBC-2CEA-4B83-C1E0-254B5E833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5005C4-F138-444A-A6FE-8A8179022F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E90373-DE2A-4E2B-8F52-73FC577CBA11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F41957-0D58-15F1-4DC5-EF2B7DBC8A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D15DB2-BB07-D656-B310-31C20823CB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40723A-F880-499E-8B83-5691927D0A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830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enius.com/29818188/Gali-atari-ein-li-eretz-acheret" TargetMode="Externa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genius.com/32428505/Gali-atari-ein-li-eretz-acher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6E96ED-344D-2489-0F60-D0D99894E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74900"/>
            <a:ext cx="9156700" cy="2417763"/>
          </a:xfrm>
        </p:spPr>
        <p:txBody>
          <a:bodyPr/>
          <a:lstStyle/>
          <a:p>
            <a:r>
              <a:rPr lang="fr-FR" dirty="0"/>
              <a:t>Politique de l’espoir</a:t>
            </a:r>
            <a:br>
              <a:rPr lang="fr-FR" dirty="0"/>
            </a:br>
            <a:r>
              <a:rPr lang="fr-FR" dirty="0"/>
              <a:t>en Israel 2026</a:t>
            </a:r>
          </a:p>
        </p:txBody>
      </p:sp>
    </p:spTree>
    <p:extLst>
      <p:ext uri="{BB962C8B-B14F-4D97-AF65-F5344CB8AC3E}">
        <p14:creationId xmlns:p14="http://schemas.microsoft.com/office/powerpoint/2010/main" val="1868935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84AB0DD-CC32-8C03-317D-E8B2DDFE0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72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870E309-2118-F5E3-2F6B-4FD00706D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44332"/>
            <a:ext cx="4851400" cy="32342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7B6DB40-F3D8-EB71-B3BE-8D34B4EDC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97767"/>
            <a:ext cx="5851159" cy="32893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325445B-4A19-26B2-B88E-DEB4B2464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20662"/>
            <a:ext cx="5295900" cy="302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57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D0A6F9B-6552-DA6C-2E15-885E685846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685" t="9185" r="11296" b="6963"/>
          <a:stretch>
            <a:fillRect/>
          </a:stretch>
        </p:blipFill>
        <p:spPr>
          <a:xfrm>
            <a:off x="2001520" y="252762"/>
            <a:ext cx="8991600" cy="619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36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2434D99-4069-22B7-C409-5A4DB85E30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59" t="9333" r="10741" b="6519"/>
          <a:stretch>
            <a:fillRect/>
          </a:stretch>
        </p:blipFill>
        <p:spPr>
          <a:xfrm>
            <a:off x="1899920" y="640080"/>
            <a:ext cx="8503920" cy="57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95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9D27756-8BEE-B507-CD9A-41A281A98218}"/>
              </a:ext>
            </a:extLst>
          </p:cNvPr>
          <p:cNvSpPr txBox="1"/>
          <p:nvPr/>
        </p:nvSpPr>
        <p:spPr>
          <a:xfrm>
            <a:off x="330200" y="287867"/>
            <a:ext cx="11557000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dirty="0"/>
              <a:t>Le système électoral israélien</a:t>
            </a:r>
          </a:p>
          <a:p>
            <a:endParaRPr lang="fr-FR" sz="3200" dirty="0"/>
          </a:p>
          <a:p>
            <a:r>
              <a:rPr lang="fr-FR" sz="3200" dirty="0"/>
              <a:t>En résumé :</a:t>
            </a:r>
          </a:p>
          <a:p>
            <a:r>
              <a:rPr lang="fr-FR" sz="3200" dirty="0"/>
              <a:t>•	Les Israéliens votent pour une liste nationale.</a:t>
            </a:r>
          </a:p>
          <a:p>
            <a:r>
              <a:rPr lang="fr-FR" sz="3200" dirty="0"/>
              <a:t>•	Les partis sous 3,25 % des votants sont éliminés.</a:t>
            </a:r>
          </a:p>
          <a:p>
            <a:r>
              <a:rPr lang="fr-FR" sz="3200" dirty="0"/>
              <a:t>•	Les 120 sièges sont répartis proportionnellement.</a:t>
            </a:r>
          </a:p>
          <a:p>
            <a:r>
              <a:rPr lang="fr-FR" sz="3200" dirty="0"/>
              <a:t>•	Les sièges sont attribués par la méthode Bader-Ofer.</a:t>
            </a:r>
          </a:p>
          <a:p>
            <a:r>
              <a:rPr lang="fr-FR" sz="3200" dirty="0"/>
              <a:t>•	Le bloc qui rassemble 61 sièges ou plus peut former un gouvernement</a:t>
            </a:r>
          </a:p>
          <a:p>
            <a:r>
              <a:rPr lang="fr-FR" sz="3200" dirty="0"/>
              <a:t>•	C'est l'un des systèmes proportionnels les plus représentatifs au monde, mais aussi l'un de ceux qui rendent les coalitions gouvernementales les plus indispensables</a:t>
            </a:r>
          </a:p>
        </p:txBody>
      </p:sp>
    </p:spTree>
    <p:extLst>
      <p:ext uri="{BB962C8B-B14F-4D97-AF65-F5344CB8AC3E}">
        <p14:creationId xmlns:p14="http://schemas.microsoft.com/office/powerpoint/2010/main" val="628815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11440AD-3FE0-739F-1CE7-778C990BA072}"/>
              </a:ext>
            </a:extLst>
          </p:cNvPr>
          <p:cNvSpPr txBox="1"/>
          <p:nvPr/>
        </p:nvSpPr>
        <p:spPr>
          <a:xfrm>
            <a:off x="1130300" y="1130301"/>
            <a:ext cx="10248900" cy="4304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l'élection à venir se présente comme un référendum indirect sur l'ère Netanyahou et sur la capacité d'Israël à se reconstruire politiquement après les profondes secousses provoquées par le 7 octobre et la guerre qui a suivi.</a:t>
            </a:r>
          </a:p>
        </p:txBody>
      </p:sp>
    </p:spTree>
    <p:extLst>
      <p:ext uri="{BB962C8B-B14F-4D97-AF65-F5344CB8AC3E}">
        <p14:creationId xmlns:p14="http://schemas.microsoft.com/office/powerpoint/2010/main" val="3556069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9D5692-A111-750C-A568-7FDCF4524B90}"/>
              </a:ext>
            </a:extLst>
          </p:cNvPr>
          <p:cNvSpPr txBox="1"/>
          <p:nvPr/>
        </p:nvSpPr>
        <p:spPr>
          <a:xfrm>
            <a:off x="1079500" y="393700"/>
            <a:ext cx="998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L'espoir: l’opposition commence à se coordonner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C02BC1E-4AEC-0410-D0E5-E14196203D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439" r="17395"/>
          <a:stretch>
            <a:fillRect/>
          </a:stretch>
        </p:blipFill>
        <p:spPr>
          <a:xfrm>
            <a:off x="7467600" y="1104901"/>
            <a:ext cx="2750184" cy="232409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974837B-0397-BA70-DE6E-56355735F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104901"/>
            <a:ext cx="3467100" cy="2311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679F930-2735-34C1-23F7-05F4839F30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3414"/>
          <a:stretch>
            <a:fillRect/>
          </a:stretch>
        </p:blipFill>
        <p:spPr>
          <a:xfrm>
            <a:off x="4508500" y="1106331"/>
            <a:ext cx="2819400" cy="23428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7EF2A9-DC3D-ED42-DA60-131FEEF33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" y="3659187"/>
            <a:ext cx="3464491" cy="23114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4A9AF15-6C39-A9C4-50A1-AD532EEC72E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133" r="10188"/>
          <a:stretch>
            <a:fillRect/>
          </a:stretch>
        </p:blipFill>
        <p:spPr>
          <a:xfrm>
            <a:off x="4457699" y="3659187"/>
            <a:ext cx="2933701" cy="230966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E2E28FA-CA77-CAE7-8826-27D8A740D3D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865" r="7361"/>
          <a:stretch>
            <a:fillRect/>
          </a:stretch>
        </p:blipFill>
        <p:spPr>
          <a:xfrm>
            <a:off x="7556499" y="3771900"/>
            <a:ext cx="2576041" cy="210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81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0C8214A-94ED-869C-9E21-B367F9FA4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416053"/>
              </p:ext>
            </p:extLst>
          </p:nvPr>
        </p:nvGraphicFramePr>
        <p:xfrm>
          <a:off x="3733800" y="124479"/>
          <a:ext cx="8153400" cy="6594630"/>
        </p:xfrm>
        <a:graphic>
          <a:graphicData uri="http://schemas.openxmlformats.org/drawingml/2006/table">
            <a:tbl>
              <a:tblPr/>
              <a:tblGrid>
                <a:gridCol w="3913631">
                  <a:extLst>
                    <a:ext uri="{9D8B030D-6E8A-4147-A177-3AD203B41FA5}">
                      <a16:colId xmlns:a16="http://schemas.microsoft.com/office/drawing/2014/main" val="3392707443"/>
                    </a:ext>
                  </a:extLst>
                </a:gridCol>
                <a:gridCol w="4239769">
                  <a:extLst>
                    <a:ext uri="{9D8B030D-6E8A-4147-A177-3AD203B41FA5}">
                      <a16:colId xmlns:a16="http://schemas.microsoft.com/office/drawing/2014/main" val="2048566701"/>
                    </a:ext>
                  </a:extLst>
                </a:gridCol>
              </a:tblGrid>
              <a:tr h="23072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1050" b="1" dirty="0">
                          <a:solidFill>
                            <a:srgbClr val="CC33CC"/>
                          </a:solidFill>
                          <a:effectLst/>
                          <a:latin typeface="Arial, Helvetica, sans-serif"/>
                        </a:rPr>
                        <a:t>EIN LI ERETZ ACHERET</a:t>
                      </a:r>
                      <a:endParaRPr lang="fr-FR" sz="1050" dirty="0">
                        <a:solidFill>
                          <a:srgbClr val="CC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426" marR="52426" marT="26213" marB="262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50">
                          <a:solidFill>
                            <a:srgbClr val="CC33CC"/>
                          </a:solidFill>
                          <a:effectLst/>
                          <a:latin typeface="Arial,Helvetica"/>
                        </a:rPr>
                        <a:t>JE N'AI PAS D'AUTRE PAYS</a:t>
                      </a:r>
                      <a:endParaRPr lang="fr-FR" sz="1050">
                        <a:solidFill>
                          <a:srgbClr val="CC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426" marR="52426" marT="26213" marB="262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23273"/>
                  </a:ext>
                </a:extLst>
              </a:tr>
              <a:tr h="2307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sz="1100" dirty="0">
                        <a:solidFill>
                          <a:srgbClr val="CC33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426" marR="52426" marT="26213" marB="262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426" marR="52426" marT="26213" marB="262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14886"/>
                  </a:ext>
                </a:extLst>
              </a:tr>
              <a:tr h="595457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Ein li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eretz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acheret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Gam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im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admati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bo'eret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Rak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mila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be'ivrit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choderet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el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orkai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el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nishmati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-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Beguf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ko'ev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belev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ra'ev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Kan hu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beiti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--</a:t>
                      </a:r>
                    </a:p>
                    <a:p>
                      <a:pPr algn="ctr">
                        <a:buNone/>
                      </a:pP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Lo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eshtok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ki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artzi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shinta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et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paneha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Lo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avater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lehazkir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la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Ve'ashir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kan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be'ozneha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Ad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shetiftach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et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eineha</a:t>
                      </a:r>
                      <a:endParaRPr lang="fr-FR" sz="11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Ein li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eretz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acheret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Gam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im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admati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boeret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Rak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mila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beivrit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hoderet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el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orkai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el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nishmati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Beguf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koev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belev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raev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Kan hu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beiti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--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Lo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eshtok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ki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ertzi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shinta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et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paneha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Lo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avater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lehazkir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la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Veashir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kan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beozneha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Ad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shetiftah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et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eineha</a:t>
                      </a:r>
                      <a:endParaRPr lang="fr-FR" sz="11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Ein li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eretz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aheret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Ad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shetihadesh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yameha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Ad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shetiftah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et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eineha</a:t>
                      </a:r>
                      <a:endParaRPr lang="fr-FR" sz="11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Ein li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eretz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aheret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Gam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im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admati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boeret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Rak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mila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beivrit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hoderet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el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orkai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el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nishmati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Beguf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koev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belev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raev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Kan -- hu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beiti</a:t>
                      </a:r>
                      <a:endParaRPr lang="fr-FR" sz="11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Beguf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Koev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fr-FR" sz="1100" dirty="0" err="1">
                          <a:effectLst/>
                          <a:latin typeface="Arial" panose="020B0604020202020204" pitchFamily="34" charset="0"/>
                        </a:rPr>
                        <a:t>Belev</a:t>
                      </a: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 Raev</a:t>
                      </a:r>
                      <a:br>
                        <a:rPr lang="fr-FR" sz="1100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100" dirty="0">
                          <a:effectLst/>
                          <a:latin typeface="Arial" panose="020B0604020202020204" pitchFamily="34" charset="0"/>
                        </a:rPr>
                        <a:t>Kan - Hu Beiti</a:t>
                      </a:r>
                    </a:p>
                  </a:txBody>
                  <a:tcPr marL="52426" marR="52426" marT="26213" marB="26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Je n'ai pas d'autre pays,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même si ma terre est en flammes.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Un seul mot en hébreu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me transperce les veines et l'âme : «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Avec un corps douloureux, avec un cœur affamé,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voici ma maison. »</a:t>
                      </a:r>
                    </a:p>
                    <a:p>
                      <a:pPr algn="ctr">
                        <a:buNone/>
                      </a:pP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Je ne resterai pas silencieux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parce que mon pays a changé de visage.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Je ne cesserai de le lui rappeler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et de chanter à ses oreilles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jusqu'à ce qu'il ouvre les yeux.</a:t>
                      </a:r>
                    </a:p>
                    <a:p>
                      <a:pPr algn="ctr">
                        <a:buNone/>
                      </a:pP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Je n'ai pas d'autre patrie,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même si ma terre est en flammes.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Un seul mot en hébreu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me transperce les veines et l'âme.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Le corps meurtri, le cœur affamé,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voici ma maison.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Je ne me tairai pas, car ma terre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a changé de visage.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Je ne cesserai de le lui rappeler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, de chanter à ses oreilles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jusqu'à ce qu'elle ouvre les yeux.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Je n'ai pas d'autre patrie,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jusqu'à ce qu'elle retrouve sa gloire passée.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Jusqu'à ce qu'elle ouvre les yeux.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Je n'ai pas d'autre patrie,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même si ma terre est en flammes.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Un seul mot en hébreu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me transperce les veines et l'âme.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Le corps meurtri, le cœur affamé,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voici ma maison.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Le corps meurtri, le cœur affamé,</a:t>
                      </a:r>
                      <a:b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1050" dirty="0">
                          <a:solidFill>
                            <a:srgbClr val="CC33CC"/>
                          </a:solidFill>
                          <a:effectLst/>
                          <a:latin typeface="Arial" panose="020B0604020202020204" pitchFamily="34" charset="0"/>
                        </a:rPr>
                        <a:t>voici ma maison.</a:t>
                      </a:r>
                    </a:p>
                  </a:txBody>
                  <a:tcPr marL="52426" marR="52426" marT="26213" marB="26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409963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D36D473-8E41-DA42-1AB6-A402CA03D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937" y="3352800"/>
            <a:ext cx="238125" cy="1524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3C529E9-1ED9-38C5-241E-DEC44F1D4A91}"/>
              </a:ext>
            </a:extLst>
          </p:cNvPr>
          <p:cNvSpPr txBox="1"/>
          <p:nvPr/>
        </p:nvSpPr>
        <p:spPr>
          <a:xfrm>
            <a:off x="711200" y="226077"/>
            <a:ext cx="21717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אין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לי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ארץ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אחרת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</a:b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גם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אם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אדמתי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בוערת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רק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מילה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בעברית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חודרת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אל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עורקיי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,</a:t>
            </a:r>
          </a:p>
          <a:p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אל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נשמתי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בגוף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כואב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,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בלב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רעב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כאן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הוא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ביתי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לא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אשתוק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,</a:t>
            </a:r>
          </a:p>
          <a:p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כי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ארצי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שינתה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את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פניה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לא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אוותר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לה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אזכיר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לה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ואשיר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כאן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באוזניה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עד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שתפקח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את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עיניה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אין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לי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ארץ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אחרת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</a:b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גם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אם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אדמתי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3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3"/>
              </a:rPr>
              <a:t>בוערת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רק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מילה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בעברית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חודרת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אל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עורקיי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,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אל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נשמתי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בגוף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כואב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,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בלב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רעב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כאן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הוא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  <a:t> </a:t>
            </a:r>
            <a:r>
              <a:rPr lang="fr-FR" sz="1400" b="0" i="0" dirty="0" err="1">
                <a:solidFill>
                  <a:srgbClr val="000000"/>
                </a:solidFill>
                <a:effectLst/>
                <a:latin typeface="Programme"/>
              </a:rPr>
              <a:t>ביתי</a:t>
            </a: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br>
              <a:rPr lang="fr-FR" sz="1400" b="0" i="0" dirty="0">
                <a:solidFill>
                  <a:srgbClr val="000000"/>
                </a:solidFill>
                <a:effectLst/>
                <a:latin typeface="Programme"/>
              </a:rPr>
            </a:b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לא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אשתוק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,</a:t>
            </a:r>
          </a:p>
          <a:p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כי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ארצי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</a:b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שינתה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את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פניה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</a:b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לא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אוותר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לה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</a:b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אזכיר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לה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</a:b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ואשיר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כאן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באוזניה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</a:b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עד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שתפקח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את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Programme"/>
                <a:hlinkClick r:id="rId4"/>
              </a:rPr>
              <a:t> </a:t>
            </a:r>
            <a:r>
              <a:rPr lang="fr-FR" sz="1400" b="0" i="0" u="none" strike="noStrike" dirty="0" err="1">
                <a:solidFill>
                  <a:srgbClr val="000000"/>
                </a:solidFill>
                <a:effectLst/>
                <a:latin typeface="Programme"/>
                <a:hlinkClick r:id="rId4"/>
              </a:rPr>
              <a:t>עיניה</a:t>
            </a:r>
            <a:endParaRPr lang="fr-FR" sz="1400" b="0" i="0" dirty="0">
              <a:solidFill>
                <a:srgbClr val="000000"/>
              </a:solidFill>
              <a:effectLst/>
              <a:latin typeface="Programme"/>
            </a:endParaRPr>
          </a:p>
        </p:txBody>
      </p:sp>
    </p:spTree>
    <p:extLst>
      <p:ext uri="{BB962C8B-B14F-4D97-AF65-F5344CB8AC3E}">
        <p14:creationId xmlns:p14="http://schemas.microsoft.com/office/powerpoint/2010/main" val="12401525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684</Words>
  <Application>Microsoft Office PowerPoint</Application>
  <PresentationFormat>Grand écran</PresentationFormat>
  <Paragraphs>28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Arial, Helvetica, sans-serif</vt:lpstr>
      <vt:lpstr>Arial,Helvetica</vt:lpstr>
      <vt:lpstr>Programme</vt:lpstr>
      <vt:lpstr>Thème Office</vt:lpstr>
      <vt:lpstr>Politique de l’espoir en Israel 2026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Isabelle SARRABIA</dc:creator>
  <cp:lastModifiedBy>Isabelle SARRABIA</cp:lastModifiedBy>
  <cp:revision>3</cp:revision>
  <dcterms:created xsi:type="dcterms:W3CDTF">2026-06-29T14:13:12Z</dcterms:created>
  <dcterms:modified xsi:type="dcterms:W3CDTF">2026-06-29T15:15:09Z</dcterms:modified>
</cp:coreProperties>
</file>